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74" r:id="rId2"/>
  </p:sldMasterIdLst>
  <p:notesMasterIdLst>
    <p:notesMasterId r:id="rId13"/>
  </p:notesMasterIdLst>
  <p:sldIdLst>
    <p:sldId id="367" r:id="rId3"/>
    <p:sldId id="416" r:id="rId4"/>
    <p:sldId id="417" r:id="rId5"/>
    <p:sldId id="418" r:id="rId6"/>
    <p:sldId id="419" r:id="rId7"/>
    <p:sldId id="420" r:id="rId8"/>
    <p:sldId id="421" r:id="rId9"/>
    <p:sldId id="422" r:id="rId10"/>
    <p:sldId id="423" r:id="rId11"/>
    <p:sldId id="424" r:id="rId12"/>
  </p:sldIdLst>
  <p:sldSz cx="9144000" cy="6858000" type="screen4x3"/>
  <p:notesSz cx="9928225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M &amp; NLP Task I" id="{D60175E3-0E5D-D74D-8635-E008D68C097D}">
          <p14:sldIdLst>
            <p14:sldId id="367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247" autoAdjust="0"/>
    <p:restoredTop sz="82184" autoAdjust="0"/>
  </p:normalViewPr>
  <p:slideViewPr>
    <p:cSldViewPr snapToGrid="0">
      <p:cViewPr varScale="1">
        <p:scale>
          <a:sx n="98" d="100"/>
          <a:sy n="98" d="100"/>
        </p:scale>
        <p:origin x="1944" y="1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6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&lt;header&gt;</a:t>
            </a:r>
          </a:p>
        </p:txBody>
      </p:sp>
      <p:sp>
        <p:nvSpPr>
          <p:cNvPr id="26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 dirty="0">
                <a:latin typeface="Times New Roman"/>
              </a:rPr>
              <a:t>&lt;date/time&gt;</a:t>
            </a:r>
          </a:p>
        </p:txBody>
      </p:sp>
      <p:sp>
        <p:nvSpPr>
          <p:cNvPr id="26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&lt;footer&gt;</a:t>
            </a:r>
          </a:p>
        </p:txBody>
      </p:sp>
      <p:sp>
        <p:nvSpPr>
          <p:cNvPr id="26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10B2105-225F-4FE3-849A-7975E719A850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 dirty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topics/history/features/flats.htm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history.nasa.gov/40thann/define.htm" TargetMode="Externa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centers/johnson/news/releases/1978_1980/index.html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sa.gov/centers/johnson/news/releases/1978_1980/index.html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1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5705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10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7646896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US" dirty="0">
                <a:hlinkClick r:id="rId3"/>
              </a:rPr>
              <a:t>https://www.nasa.gov/topics/history/features/flats.html</a:t>
            </a:r>
            <a:r>
              <a:rPr lang="en-US" dirty="0"/>
              <a:t> </a:t>
            </a:r>
          </a:p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US" dirty="0">
                <a:hlinkClick r:id="rId4"/>
              </a:rPr>
              <a:t>https://history.nasa.gov/40thann/define.htm</a:t>
            </a:r>
            <a:endParaRPr lang="en-US" dirty="0"/>
          </a:p>
          <a:p>
            <a:pPr marL="171450" indent="-171450">
              <a:lnSpc>
                <a:spcPct val="100000"/>
              </a:lnSpc>
              <a:buFontTx/>
              <a:buChar char="-"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2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22470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latin typeface="Arial"/>
              </a:rPr>
              <a:t>Here we can see some space flights even there are no records of missions, but there was a lot of training so we assume they count that time. </a:t>
            </a:r>
            <a:r>
              <a:rPr lang="en-US" dirty="0">
                <a:hlinkClick r:id="rId3"/>
              </a:rPr>
              <a:t>https://www.nasa.gov/centers/johnson/news/releases/1978_1980/index.html</a:t>
            </a:r>
            <a:endParaRPr lang="en-US" dirty="0"/>
          </a:p>
          <a:p>
            <a:pPr marL="171450" indent="-171450">
              <a:lnSpc>
                <a:spcPct val="100000"/>
              </a:lnSpc>
              <a:buFontTx/>
              <a:buChar char="-"/>
            </a:pPr>
            <a:endParaRPr lang="en-US" sz="1200" b="0" strike="noStrike" spc="-1" dirty="0">
              <a:latin typeface="Arial"/>
            </a:endParaRPr>
          </a:p>
          <a:p>
            <a:pPr marL="171450" indent="-171450">
              <a:lnSpc>
                <a:spcPct val="100000"/>
              </a:lnSpc>
              <a:buFontTx/>
              <a:buChar char="-"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3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872650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171450" indent="-171450">
              <a:lnSpc>
                <a:spcPct val="100000"/>
              </a:lnSpc>
              <a:buFontTx/>
              <a:buChar char="-"/>
            </a:pPr>
            <a:r>
              <a:rPr lang="en-GB" sz="1200" b="0" strike="noStrike" spc="-1" dirty="0">
                <a:latin typeface="Arial"/>
              </a:rPr>
              <a:t>Here we can see some space flights even there are no records of missions, but there was a lot of training so we assume they count that time. </a:t>
            </a:r>
            <a:r>
              <a:rPr lang="en-US" dirty="0">
                <a:hlinkClick r:id="rId3"/>
              </a:rPr>
              <a:t>https://www.nasa.gov/centers/johnson/news/releases/1978_1980/index.html</a:t>
            </a:r>
            <a:endParaRPr lang="en-US" dirty="0"/>
          </a:p>
          <a:p>
            <a:pPr marL="171450" indent="-171450">
              <a:lnSpc>
                <a:spcPct val="100000"/>
              </a:lnSpc>
              <a:buFontTx/>
              <a:buChar char="-"/>
            </a:pPr>
            <a:endParaRPr lang="en-US" sz="1200" b="0" strike="noStrike" spc="-1" dirty="0">
              <a:latin typeface="Arial"/>
            </a:endParaRPr>
          </a:p>
          <a:p>
            <a:pPr marL="171450" indent="-171450">
              <a:lnSpc>
                <a:spcPct val="100000"/>
              </a:lnSpc>
              <a:buFontTx/>
              <a:buChar char="-"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40465408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3069433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6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57047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7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4199553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8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424852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Even after the inclusion of women in space programs we can see that even they started to flying on missions on 1983 there isn’t an inclusion in the space walks.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9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470012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574" y="260648"/>
            <a:ext cx="3533462" cy="95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2071"/>
          <a:stretch/>
        </p:blipFill>
        <p:spPr bwMode="auto">
          <a:xfrm>
            <a:off x="5220072" y="2659316"/>
            <a:ext cx="3456384" cy="2137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Rectangle 36"/>
          <p:cNvSpPr>
            <a:spLocks noChangeArrowheads="1"/>
          </p:cNvSpPr>
          <p:nvPr userDrawn="1"/>
        </p:nvSpPr>
        <p:spPr bwMode="auto">
          <a:xfrm>
            <a:off x="380683" y="549275"/>
            <a:ext cx="4680000" cy="4385906"/>
          </a:xfrm>
          <a:prstGeom prst="rect">
            <a:avLst/>
          </a:prstGeom>
          <a:solidFill>
            <a:srgbClr val="0098A1"/>
          </a:solidFill>
          <a:ln>
            <a:noFill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dirty="0">
              <a:solidFill>
                <a:srgbClr val="0098A1"/>
              </a:solidFill>
            </a:endParaRPr>
          </a:p>
        </p:txBody>
      </p:sp>
      <p:sp>
        <p:nvSpPr>
          <p:cNvPr id="25" name="Rectangle 2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652672" y="2381979"/>
            <a:ext cx="3780472" cy="138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Title </a:t>
            </a:r>
            <a:br>
              <a:rPr lang="de-DE" noProof="0" dirty="0"/>
            </a:b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Event</a:t>
            </a:r>
          </a:p>
        </p:txBody>
      </p:sp>
      <p:sp>
        <p:nvSpPr>
          <p:cNvPr id="2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46380" y="4356780"/>
            <a:ext cx="4497120" cy="1022984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Person</a:t>
            </a:r>
          </a:p>
        </p:txBody>
      </p:sp>
      <p:sp>
        <p:nvSpPr>
          <p:cNvPr id="27" name="Bildplatzhalter 9"/>
          <p:cNvSpPr>
            <a:spLocks noGrp="1" noChangeAspect="1"/>
          </p:cNvSpPr>
          <p:nvPr>
            <p:ph type="pic" sz="quarter" idx="27"/>
          </p:nvPr>
        </p:nvSpPr>
        <p:spPr>
          <a:xfrm>
            <a:off x="50436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8" name="Bildplatzhalter 9"/>
          <p:cNvSpPr>
            <a:spLocks noGrp="1" noChangeAspect="1"/>
          </p:cNvSpPr>
          <p:nvPr>
            <p:ph type="pic" sz="quarter" idx="28"/>
          </p:nvPr>
        </p:nvSpPr>
        <p:spPr>
          <a:xfrm>
            <a:off x="1882753" y="5157192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9" name="Bildplatzhalter 9"/>
          <p:cNvSpPr>
            <a:spLocks noGrp="1" noChangeAspect="1"/>
          </p:cNvSpPr>
          <p:nvPr>
            <p:ph type="pic" sz="quarter" idx="29"/>
          </p:nvPr>
        </p:nvSpPr>
        <p:spPr>
          <a:xfrm>
            <a:off x="325777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0" name="Bildplatzhalter 9"/>
          <p:cNvSpPr>
            <a:spLocks noGrp="1" noChangeAspect="1"/>
          </p:cNvSpPr>
          <p:nvPr>
            <p:ph type="pic" sz="quarter" idx="30"/>
          </p:nvPr>
        </p:nvSpPr>
        <p:spPr>
          <a:xfrm>
            <a:off x="46395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1" name="Bildplatzhalter 9"/>
          <p:cNvSpPr>
            <a:spLocks noGrp="1" noChangeAspect="1"/>
          </p:cNvSpPr>
          <p:nvPr>
            <p:ph type="pic" sz="quarter" idx="31"/>
          </p:nvPr>
        </p:nvSpPr>
        <p:spPr>
          <a:xfrm>
            <a:off x="60111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2" name="Bildplatzhalter 9"/>
          <p:cNvSpPr>
            <a:spLocks noGrp="1" noChangeAspect="1"/>
          </p:cNvSpPr>
          <p:nvPr>
            <p:ph type="pic" sz="quarter" idx="32"/>
          </p:nvPr>
        </p:nvSpPr>
        <p:spPr>
          <a:xfrm>
            <a:off x="7385948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3" name="Rectangle 24"/>
          <p:cNvSpPr>
            <a:spLocks noChangeArrowheads="1"/>
          </p:cNvSpPr>
          <p:nvPr userDrawn="1"/>
        </p:nvSpPr>
        <p:spPr bwMode="auto">
          <a:xfrm>
            <a:off x="380683" y="504918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  <p:sp>
        <p:nvSpPr>
          <p:cNvPr id="34" name="Rectangle 24"/>
          <p:cNvSpPr>
            <a:spLocks noChangeArrowheads="1"/>
          </p:cNvSpPr>
          <p:nvPr userDrawn="1"/>
        </p:nvSpPr>
        <p:spPr bwMode="auto">
          <a:xfrm>
            <a:off x="395536" y="650686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</p:spTree>
    <p:extLst>
      <p:ext uri="{BB962C8B-B14F-4D97-AF65-F5344CB8AC3E}">
        <p14:creationId xmlns:p14="http://schemas.microsoft.com/office/powerpoint/2010/main" val="962410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" name="Picture 2"/>
          <p:cNvPicPr/>
          <p:nvPr/>
        </p:nvPicPr>
        <p:blipFill>
          <a:blip r:embed="rId15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2" name="Picture 2"/>
          <p:cNvPicPr/>
          <p:nvPr/>
        </p:nvPicPr>
        <p:blipFill>
          <a:blip r:embed="rId15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Picture 2"/>
          <p:cNvPicPr/>
          <p:nvPr/>
        </p:nvPicPr>
        <p:blipFill>
          <a:blip r:embed="rId16"/>
          <a:stretch/>
        </p:blipFill>
        <p:spPr>
          <a:xfrm>
            <a:off x="5220720" y="260640"/>
            <a:ext cx="3532680" cy="952560"/>
          </a:xfrm>
          <a:prstGeom prst="rect">
            <a:avLst/>
          </a:prstGeom>
          <a:ln>
            <a:noFill/>
          </a:ln>
        </p:spPr>
      </p:pic>
      <p:pic>
        <p:nvPicPr>
          <p:cNvPr id="5" name="Picture 16"/>
          <p:cNvPicPr/>
          <p:nvPr/>
        </p:nvPicPr>
        <p:blipFill>
          <a:blip r:embed="rId17"/>
          <a:srcRect b="-2078"/>
          <a:stretch/>
        </p:blipFill>
        <p:spPr>
          <a:xfrm>
            <a:off x="5220000" y="2659320"/>
            <a:ext cx="3455640" cy="2136960"/>
          </a:xfrm>
          <a:prstGeom prst="rect">
            <a:avLst/>
          </a:prstGeom>
          <a:ln>
            <a:noFill/>
          </a:ln>
        </p:spPr>
      </p:pic>
      <p:sp>
        <p:nvSpPr>
          <p:cNvPr id="6" name="CustomShape 3"/>
          <p:cNvSpPr/>
          <p:nvPr/>
        </p:nvSpPr>
        <p:spPr>
          <a:xfrm>
            <a:off x="380520" y="549360"/>
            <a:ext cx="4679280" cy="4385160"/>
          </a:xfrm>
          <a:prstGeom prst="rect">
            <a:avLst/>
          </a:prstGeom>
          <a:solidFill>
            <a:srgbClr val="0098A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4"/>
          <p:cNvSpPr/>
          <p:nvPr/>
        </p:nvSpPr>
        <p:spPr>
          <a:xfrm>
            <a:off x="380520" y="504936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5"/>
          <p:cNvSpPr/>
          <p:nvPr/>
        </p:nvSpPr>
        <p:spPr>
          <a:xfrm>
            <a:off x="395640" y="650700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2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92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9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2607" y="537621"/>
            <a:ext cx="4638877" cy="2645417"/>
          </a:xfrm>
        </p:spPr>
        <p:txBody>
          <a:bodyPr/>
          <a:lstStyle/>
          <a:p>
            <a:r>
              <a:rPr lang="en-GB" sz="2400" spc="-1" dirty="0">
                <a:solidFill>
                  <a:srgbClr val="FFFFFF"/>
                </a:solidFill>
              </a:rPr>
              <a:t>Data Visualization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NASA Astronauts 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1959-2013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 </a:t>
            </a:r>
            <a:endParaRPr lang="en-GB" sz="3000" b="0" spc="-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364" y="2871788"/>
            <a:ext cx="4497120" cy="179034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Edgardo Panza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Lucas Whitmire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Federico Rueda Luna</a:t>
            </a:r>
          </a:p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900" b="1" spc="-1" dirty="0">
                <a:solidFill>
                  <a:srgbClr val="FFFFFF"/>
                </a:solidFill>
              </a:rPr>
              <a:t>Master of Data Science – SuSe 2020 </a:t>
            </a:r>
            <a:endParaRPr lang="en-GB" sz="2900" spc="-1" dirty="0"/>
          </a:p>
        </p:txBody>
      </p:sp>
      <p:pic>
        <p:nvPicPr>
          <p:cNvPr id="10" name="Picture 36" descr="Grashof für ppt"/>
          <p:cNvPicPr>
            <a:picLocks noGrp="1" noChangeAspect="1" noChangeArrowheads="1"/>
          </p:cNvPicPr>
          <p:nvPr>
            <p:ph type="pic" sz="quarter" idx="2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P:\Berninger\PowerPointPraesentation\Bilder\Fachbereich6\Studierende.jpg"/>
          <p:cNvPicPr>
            <a:picLocks noGrp="1" noChangeAspect="1" noChangeArrowheads="1"/>
          </p:cNvPicPr>
          <p:nvPr>
            <p:ph type="pic" sz="quarter" idx="28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P:\Berninger\PowerPointPraesentation\Bilder\Fachbereich1.jpg"/>
          <p:cNvPicPr>
            <a:picLocks noGrp="1" noChangeAspect="1" noChangeArrowheads="1"/>
          </p:cNvPicPr>
          <p:nvPr>
            <p:ph type="pic" sz="quarter" idx="31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P:\Berninger\PowerPointPraesentation\Bilder\Qualitätsmanagement\Qualitätsmanagement.jpg"/>
          <p:cNvPicPr>
            <a:picLocks noGrp="1" noChangeAspect="1" noChangeArrowheads="1"/>
          </p:cNvPicPr>
          <p:nvPr>
            <p:ph type="pic" sz="quarter" idx="32"/>
          </p:nvPr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P:\Berninger\PowerPointPraesentation\Bilder\Titelseite.jpg"/>
          <p:cNvPicPr>
            <a:picLocks noGrp="1" noChangeAspect="1" noChangeArrowheads="1"/>
          </p:cNvPicPr>
          <p:nvPr>
            <p:ph type="pic" sz="quarter" idx="29"/>
          </p:nvPr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platzhalter 4"/>
          <p:cNvPicPr>
            <a:picLocks noGrp="1" noChangeAspect="1"/>
          </p:cNvPicPr>
          <p:nvPr>
            <p:ph type="pic" sz="quarter" idx="30"/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435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10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D0DD9D-C9C3-AC43-9EB5-3B396D4836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085" y="1669170"/>
            <a:ext cx="7787829" cy="4408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13526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2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Facts</a:t>
            </a:r>
            <a:endParaRPr lang="en-GB" sz="2000" spc="-1" dirty="0"/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11DD31A-FF75-C147-993E-9979B84D5D2B}"/>
              </a:ext>
            </a:extLst>
          </p:cNvPr>
          <p:cNvSpPr txBox="1">
            <a:spLocks/>
          </p:cNvSpPr>
          <p:nvPr/>
        </p:nvSpPr>
        <p:spPr>
          <a:xfrm>
            <a:off x="399060" y="1699774"/>
            <a:ext cx="8229240" cy="436139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1600" spc="-1" dirty="0">
                <a:solidFill>
                  <a:srgbClr val="0098A1"/>
                </a:solidFill>
              </a:rPr>
              <a:t>Women were not eligible to be astronauts: all astronauts were required to be military test pilots, a career not available to women at the time.</a:t>
            </a:r>
          </a:p>
          <a:p>
            <a:pPr algn="just"/>
            <a:r>
              <a:rPr lang="en-US" sz="1600" spc="-1" dirty="0">
                <a:solidFill>
                  <a:srgbClr val="0098A1"/>
                </a:solidFill>
              </a:rPr>
              <a:t>The Astronaut Class of 1978, otherwise known as the "Thirty-Five New Guys," was NASA's first new group of astronauts since 1969. This class was notable for many reasons, including having the first African-American, the first Asian-American astronauts and especially recognizes as being the first to recruit women.  </a:t>
            </a:r>
          </a:p>
          <a:p>
            <a:pPr algn="just"/>
            <a:r>
              <a:rPr lang="en-US" sz="1600" spc="-1" dirty="0">
                <a:solidFill>
                  <a:srgbClr val="0098A1"/>
                </a:solidFill>
              </a:rPr>
              <a:t>Sally Kristen Ride became the first American woman in space in 1983.</a:t>
            </a:r>
          </a:p>
          <a:p>
            <a:pPr algn="just"/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581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3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2F254BD5-AA21-C643-8CD0-C68FD69186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226" y="1507371"/>
            <a:ext cx="8529714" cy="48811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853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4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7AD372-BC86-0346-95C3-748B453FCD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87" y="1507371"/>
            <a:ext cx="7653625" cy="4363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92165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5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FC289CA-4EC3-D541-91A7-0F5016E3F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4439" y="1507371"/>
            <a:ext cx="5515121" cy="4465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33241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6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A48B2FE-67C4-CE4C-AD98-858B98473D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7561" y="1573097"/>
            <a:ext cx="6054028" cy="4713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633695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7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AFF0BF5-8B90-0544-BD71-E669D1DCD0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2855" y="1507371"/>
            <a:ext cx="6154239" cy="492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261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8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68FACD6-E6E2-1B45-864C-0348A1A364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5183" y="1507371"/>
            <a:ext cx="5911357" cy="4781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7430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9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Women in space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900958D-FD61-8941-AFD0-505ED67EF4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1536" y="1646338"/>
            <a:ext cx="5940928" cy="464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3405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Presentation_Beuth_University_english</Template>
  <TotalTime>1756</TotalTime>
  <Words>480</Words>
  <Application>Microsoft Macintosh PowerPoint</Application>
  <PresentationFormat>On-screen Show (4:3)</PresentationFormat>
  <Paragraphs>49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Arial Narrow</vt:lpstr>
      <vt:lpstr>Symbol</vt:lpstr>
      <vt:lpstr>Times New Roman</vt:lpstr>
      <vt:lpstr>Wingdings</vt:lpstr>
      <vt:lpstr>Office Theme</vt:lpstr>
      <vt:lpstr>Office Theme</vt:lpstr>
      <vt:lpstr>Data Visualization NASA Astronauts  1959-2013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Event</dc:title>
  <dc:subject/>
  <dc:creator>Federico Rueda Luna</dc:creator>
  <dc:description/>
  <cp:lastModifiedBy>Edgardo Panza</cp:lastModifiedBy>
  <cp:revision>468</cp:revision>
  <cp:lastPrinted>2014-04-23T12:07:05Z</cp:lastPrinted>
  <dcterms:created xsi:type="dcterms:W3CDTF">2019-11-02T10:55:03Z</dcterms:created>
  <dcterms:modified xsi:type="dcterms:W3CDTF">2020-07-20T09:22:14Z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18</vt:i4>
  </property>
</Properties>
</file>